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59" r:id="rId6"/>
    <p:sldId id="274" r:id="rId7"/>
    <p:sldId id="276" r:id="rId8"/>
    <p:sldId id="263" r:id="rId9"/>
    <p:sldId id="264" r:id="rId10"/>
    <p:sldId id="265" r:id="rId11"/>
    <p:sldId id="266" r:id="rId12"/>
    <p:sldId id="268" r:id="rId13"/>
    <p:sldId id="269" r:id="rId14"/>
    <p:sldId id="271" r:id="rId15"/>
    <p:sldId id="275" r:id="rId16"/>
    <p:sldId id="261" r:id="rId17"/>
    <p:sldId id="272" r:id="rId18"/>
    <p:sldId id="273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0" d="100"/>
          <a:sy n="30" d="100"/>
        </p:scale>
        <p:origin x="16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Author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Presentation Subtitle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Attribution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z="8500" spc="-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“Notable Quote”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Author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Presentation Subtitle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/>
          <a:p>
            <a:r>
              <a:t>Slide bullet text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r>
              <a:t>Slide bullet text</a:t>
            </a:r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Agenda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99"/>
            </a:lvl1pPr>
          </a:lstStyle>
          <a:p>
            <a:r>
              <a:t>Agenda Topics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transition spd="med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Julia Harrison, Harry Oestreicher, &amp; Johnny Schiliró"/>
          <p:cNvSpPr txBox="1">
            <a:spLocks noGrp="1"/>
          </p:cNvSpPr>
          <p:nvPr>
            <p:ph type="body" sz="quarter" idx="1"/>
          </p:nvPr>
        </p:nvSpPr>
        <p:spPr>
          <a:xfrm>
            <a:off x="1201341" y="11859862"/>
            <a:ext cx="21971002" cy="6369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Julia Harrison, Harry Oestreicher, &amp; Johnny Schiliró</a:t>
            </a:r>
          </a:p>
        </p:txBody>
      </p:sp>
      <p:sp>
        <p:nvSpPr>
          <p:cNvPr id="152" name="Cryptocurrency for Energy Conscious Investors"/>
          <p:cNvSpPr txBox="1">
            <a:spLocks noGrp="1"/>
          </p:cNvSpPr>
          <p:nvPr>
            <p:ph type="title"/>
          </p:nvPr>
        </p:nvSpPr>
        <p:spPr>
          <a:xfrm>
            <a:off x="1206495" y="2574990"/>
            <a:ext cx="21971006" cy="4648203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r>
              <a:rPr dirty="0"/>
              <a:t>Cryptocurrency for Energy Conscious Investors</a:t>
            </a:r>
          </a:p>
        </p:txBody>
      </p:sp>
      <p:sp>
        <p:nvSpPr>
          <p:cNvPr id="153" name="Analysis &amp; Comparison of Eco-Friendly Crypto Portfolio"/>
          <p:cNvSpPr txBox="1"/>
          <p:nvPr/>
        </p:nvSpPr>
        <p:spPr>
          <a:xfrm>
            <a:off x="1201342" y="7223190"/>
            <a:ext cx="21971002" cy="190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&amp; Comparison of </a:t>
            </a:r>
            <a:r>
              <a:rPr lang="en-US" dirty="0"/>
              <a:t>an </a:t>
            </a:r>
            <a:r>
              <a:rPr dirty="0"/>
              <a:t>Eco-Friendly Crypto Portfolio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isk"/>
          <p:cNvSpPr txBox="1">
            <a:spLocks noGrp="1"/>
          </p:cNvSpPr>
          <p:nvPr>
            <p:ph type="title"/>
          </p:nvPr>
        </p:nvSpPr>
        <p:spPr>
          <a:xfrm>
            <a:off x="1206500" y="471282"/>
            <a:ext cx="21971002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dirty="0"/>
              <a:t>Risk</a:t>
            </a:r>
            <a:r>
              <a:rPr lang="en-US" dirty="0"/>
              <a:t> Analysis</a:t>
            </a:r>
            <a:endParaRPr dirty="0"/>
          </a:p>
        </p:txBody>
      </p:sp>
      <p:sp>
        <p:nvSpPr>
          <p:cNvPr id="192" name="Slide bullet text"/>
          <p:cNvSpPr txBox="1">
            <a:spLocks noGrp="1"/>
          </p:cNvSpPr>
          <p:nvPr>
            <p:ph type="body" idx="1"/>
          </p:nvPr>
        </p:nvSpPr>
        <p:spPr>
          <a:xfrm>
            <a:off x="1964797" y="15978417"/>
            <a:ext cx="21971002" cy="8256011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193" name="Screen Shot 2022-05-23 at 10.21.11 PM.png" descr="Screen Shot 2022-05-23 at 10.21.1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60" y="1752678"/>
            <a:ext cx="17892969" cy="11963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isk Cont.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Risk Cont.</a:t>
            </a:r>
          </a:p>
        </p:txBody>
      </p:sp>
      <p:sp>
        <p:nvSpPr>
          <p:cNvPr id="196" name="Slide bullet text"/>
          <p:cNvSpPr txBox="1">
            <a:spLocks noGrp="1"/>
          </p:cNvSpPr>
          <p:nvPr>
            <p:ph type="body" idx="1"/>
          </p:nvPr>
        </p:nvSpPr>
        <p:spPr>
          <a:xfrm>
            <a:off x="3694663" y="15717752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197" name="Screen Shot 2022-05-23 at 10.23.34 PM.png" descr="Screen Shot 2022-05-23 at 10.23.3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49" y="4233660"/>
            <a:ext cx="8336514" cy="5743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Screen Shot 2022-05-23 at 10.55.45 PM.png" descr="Screen Shot 2022-05-23 at 10.55.4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933" y="1170016"/>
            <a:ext cx="13874829" cy="118711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erformance &amp; Volatility Comparison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dirty="0"/>
              <a:t>Volatility Comparison</a:t>
            </a:r>
          </a:p>
        </p:txBody>
      </p:sp>
      <p:sp>
        <p:nvSpPr>
          <p:cNvPr id="205" name="Slide bullet text"/>
          <p:cNvSpPr txBox="1">
            <a:spLocks noGrp="1"/>
          </p:cNvSpPr>
          <p:nvPr>
            <p:ph type="body" idx="1"/>
          </p:nvPr>
        </p:nvSpPr>
        <p:spPr>
          <a:xfrm>
            <a:off x="2892921" y="16634027"/>
            <a:ext cx="21971002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2A35240-2101-82C9-9EB2-0C7E247C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920" y="2237206"/>
            <a:ext cx="19165100" cy="112661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Daily Returns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lang="en-US" dirty="0"/>
              <a:t>Cumulative</a:t>
            </a:r>
            <a:r>
              <a:rPr dirty="0"/>
              <a:t> Returns</a:t>
            </a:r>
          </a:p>
        </p:txBody>
      </p:sp>
      <p:sp>
        <p:nvSpPr>
          <p:cNvPr id="208" name="Slide bullet text"/>
          <p:cNvSpPr txBox="1">
            <a:spLocks noGrp="1"/>
          </p:cNvSpPr>
          <p:nvPr>
            <p:ph type="body" idx="1"/>
          </p:nvPr>
        </p:nvSpPr>
        <p:spPr>
          <a:xfrm>
            <a:off x="3169384" y="18513973"/>
            <a:ext cx="21971002" cy="8256012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05034E9-ECB0-3B94-B8F7-671CF9AC8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12" y="2198710"/>
            <a:ext cx="21605223" cy="6137216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5759CA5-D711-F35C-C623-AAC05E26E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92" y="8255412"/>
            <a:ext cx="19337491" cy="546058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Monte Carlo Simulation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Monte Carlo Simulation</a:t>
            </a:r>
          </a:p>
        </p:txBody>
      </p:sp>
      <p:sp>
        <p:nvSpPr>
          <p:cNvPr id="214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499" y="18762789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FCB9509-FAF1-656F-55EC-0FA089327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194" y="3945829"/>
            <a:ext cx="13006805" cy="8458460"/>
          </a:xfrm>
          <a:prstGeom prst="rect">
            <a:avLst/>
          </a:prstGeom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B1DB868-23DB-6DD9-C021-E3D9D08EE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0"/>
            <a:ext cx="11201400" cy="934973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B087397C-E014-4768-5AAC-ACBB5CF78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406" y="1948548"/>
            <a:ext cx="19293444" cy="11576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D6C82F-2906-AD42-BB04-5608B57169DE}"/>
              </a:ext>
            </a:extLst>
          </p:cNvPr>
          <p:cNvSpPr txBox="1"/>
          <p:nvPr/>
        </p:nvSpPr>
        <p:spPr>
          <a:xfrm>
            <a:off x="57259" y="385774"/>
            <a:ext cx="24603738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Top 5 Environmentally</a:t>
            </a:r>
            <a:r>
              <a:rPr lang="en-US" sz="8000" dirty="0">
                <a:solidFill>
                  <a:schemeClr val="bg2">
                    <a:lumMod val="50000"/>
                  </a:schemeClr>
                </a:solidFill>
              </a:rPr>
              <a:t> Efficient </a:t>
            </a:r>
            <a:r>
              <a:rPr lang="en-US" sz="8000" dirty="0" err="1">
                <a:solidFill>
                  <a:schemeClr val="bg2">
                    <a:lumMod val="50000"/>
                  </a:schemeClr>
                </a:solidFill>
              </a:rPr>
              <a:t>PoS</a:t>
            </a:r>
            <a:r>
              <a:rPr lang="en-US" sz="8000" dirty="0">
                <a:solidFill>
                  <a:schemeClr val="bg2">
                    <a:lumMod val="50000"/>
                  </a:schemeClr>
                </a:solidFill>
              </a:rPr>
              <a:t> Cryptocurrencies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2822088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20 Mineable Cryptocurrencies"/>
          <p:cNvSpPr txBox="1">
            <a:spLocks noGrp="1"/>
          </p:cNvSpPr>
          <p:nvPr>
            <p:ph type="title"/>
          </p:nvPr>
        </p:nvSpPr>
        <p:spPr>
          <a:xfrm>
            <a:off x="1206500" y="581867"/>
            <a:ext cx="21971002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dirty="0"/>
              <a:t>20 Mineable Cryptocurrencies</a:t>
            </a:r>
          </a:p>
        </p:txBody>
      </p:sp>
      <p:sp>
        <p:nvSpPr>
          <p:cNvPr id="176" name="Slide bullet text"/>
          <p:cNvSpPr txBox="1">
            <a:spLocks noGrp="1"/>
          </p:cNvSpPr>
          <p:nvPr>
            <p:ph type="body" idx="1"/>
          </p:nvPr>
        </p:nvSpPr>
        <p:spPr>
          <a:xfrm>
            <a:off x="1917403" y="16167991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177" name="Screen Shot 2022-05-23 at 10.13.26 PM.png" descr="Screen Shot 2022-05-23 at 10.13.2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76" y="2136667"/>
            <a:ext cx="17097075" cy="11152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onclusions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Conclusions</a:t>
            </a:r>
          </a:p>
        </p:txBody>
      </p:sp>
      <p:sp>
        <p:nvSpPr>
          <p:cNvPr id="217" name="Slide bullet text"/>
          <p:cNvSpPr txBox="1">
            <a:spLocks noGrp="1"/>
          </p:cNvSpPr>
          <p:nvPr>
            <p:ph type="body" idx="1"/>
          </p:nvPr>
        </p:nvSpPr>
        <p:spPr>
          <a:xfrm>
            <a:off x="2395289" y="18679850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7E0A89-2735-5AE8-707C-199890A5F77A}"/>
              </a:ext>
            </a:extLst>
          </p:cNvPr>
          <p:cNvSpPr txBox="1"/>
          <p:nvPr/>
        </p:nvSpPr>
        <p:spPr>
          <a:xfrm>
            <a:off x="1446028" y="2718786"/>
            <a:ext cx="2122258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*The energy mechanism (</a:t>
            </a:r>
            <a:r>
              <a:rPr kumimoji="0" lang="en-US" sz="48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PoS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vs. </a:t>
            </a:r>
            <a:r>
              <a:rPr kumimoji="0" lang="en-US" sz="48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PoW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) is closely related to the total energy consumed of any given crypto currency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E071DA-A9C4-9F70-4345-9973C2EFBFA7}"/>
              </a:ext>
            </a:extLst>
          </p:cNvPr>
          <p:cNvSpPr txBox="1"/>
          <p:nvPr/>
        </p:nvSpPr>
        <p:spPr>
          <a:xfrm>
            <a:off x="1463749" y="5278080"/>
            <a:ext cx="2145650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*Proof of Work consensus mechanisms are MUCH less efficient than Proof of Stake consensus mechanisms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8F8292-5143-FECA-A198-5A644F7DD4AA}"/>
              </a:ext>
            </a:extLst>
          </p:cNvPr>
          <p:cNvSpPr txBox="1"/>
          <p:nvPr/>
        </p:nvSpPr>
        <p:spPr>
          <a:xfrm>
            <a:off x="1463749" y="7839751"/>
            <a:ext cx="2100993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*Energy efficiency of the crypto is an important parameter to measure against BTC &amp; ETH who are highly energy inefficient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AF47D6-C07A-B947-5D04-483250BEECF2}"/>
              </a:ext>
            </a:extLst>
          </p:cNvPr>
          <p:cNvSpPr txBox="1"/>
          <p:nvPr/>
        </p:nvSpPr>
        <p:spPr>
          <a:xfrm>
            <a:off x="1637414" y="10412742"/>
            <a:ext cx="21282837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*Cryptocurrencies are still a fairly volatile commodity regardless of energy consumption, trends in the value of these commodities </a:t>
            </a:r>
            <a:r>
              <a:rPr lang="en-US" sz="4800" dirty="0"/>
              <a:t>remains unpredictable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ommendations &amp; Future Research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dirty="0"/>
              <a:t>Recommendations &amp; Future Research</a:t>
            </a:r>
          </a:p>
        </p:txBody>
      </p:sp>
      <p:sp>
        <p:nvSpPr>
          <p:cNvPr id="220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18735143"/>
            <a:ext cx="21971002" cy="8256012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74D9E1-77DD-C36F-49CF-02CFA887A2BE}"/>
              </a:ext>
            </a:extLst>
          </p:cNvPr>
          <p:cNvSpPr txBox="1"/>
          <p:nvPr/>
        </p:nvSpPr>
        <p:spPr>
          <a:xfrm>
            <a:off x="1206499" y="2611087"/>
            <a:ext cx="21971000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* Businesses, local, state, and national governments should consider the energy consumption &amp; efficiency of blockchain technologies, as well as </a:t>
            </a:r>
            <a:r>
              <a:rPr kumimoji="0" lang="en-US" sz="48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longterm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environmental impact. EXAMPLE – Miami local govt use!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6CF755-71B3-F0F9-7078-D6782A84801E}"/>
              </a:ext>
            </a:extLst>
          </p:cNvPr>
          <p:cNvSpPr txBox="1"/>
          <p:nvPr/>
        </p:nvSpPr>
        <p:spPr>
          <a:xfrm>
            <a:off x="1206499" y="5763979"/>
            <a:ext cx="21143137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/>
              <a:t>*More focus on renewable energy sources for blockchain solutions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9418C-B38C-B0E6-AF31-F1F145E626D3}"/>
              </a:ext>
            </a:extLst>
          </p:cNvPr>
          <p:cNvSpPr txBox="1"/>
          <p:nvPr/>
        </p:nvSpPr>
        <p:spPr>
          <a:xfrm>
            <a:off x="1206499" y="7559392"/>
            <a:ext cx="22376515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/>
              <a:t>*Software Engineers should develop alternative types of consensus mechanisms &amp; verification protocols to avoid excessive energy consumption as crypto becomes more popular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512670-8C05-3BB7-2773-EE53B89DCE18}"/>
              </a:ext>
            </a:extLst>
          </p:cNvPr>
          <p:cNvSpPr txBox="1"/>
          <p:nvPr/>
        </p:nvSpPr>
        <p:spPr>
          <a:xfrm>
            <a:off x="1206499" y="10832133"/>
            <a:ext cx="2197100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*Purchase eco-friendly crypto </a:t>
            </a:r>
            <a:r>
              <a:rPr lang="en-US" sz="4800" dirty="0"/>
              <a:t>to become a part of the solution!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Eco-Conscious Crypto?"/>
          <p:cNvSpPr txBox="1">
            <a:spLocks noGrp="1"/>
          </p:cNvSpPr>
          <p:nvPr>
            <p:ph type="title"/>
          </p:nvPr>
        </p:nvSpPr>
        <p:spPr>
          <a:xfrm>
            <a:off x="967827" y="2137026"/>
            <a:ext cx="21971002" cy="1433165"/>
          </a:xfrm>
          <a:prstGeom prst="rect">
            <a:avLst/>
          </a:prstGeom>
        </p:spPr>
        <p:txBody>
          <a:bodyPr>
            <a:normAutofit/>
          </a:bodyPr>
          <a:lstStyle>
            <a:lvl1pPr defTabSz="457200">
              <a:lnSpc>
                <a:spcPct val="100000"/>
              </a:lnSpc>
              <a:defRPr sz="6500" spc="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4400" dirty="0"/>
              <a:t>Eco-Conscious Crypto? </a:t>
            </a:r>
          </a:p>
        </p:txBody>
      </p:sp>
      <p:sp>
        <p:nvSpPr>
          <p:cNvPr id="156" name="Slide bullet text"/>
          <p:cNvSpPr txBox="1">
            <a:spLocks noGrp="1"/>
          </p:cNvSpPr>
          <p:nvPr>
            <p:ph type="body" idx="1"/>
          </p:nvPr>
        </p:nvSpPr>
        <p:spPr>
          <a:xfrm>
            <a:off x="3599876" y="15599267"/>
            <a:ext cx="21971002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sp>
        <p:nvSpPr>
          <p:cNvPr id="157" name="Consensus Mechanism Explained"/>
          <p:cNvSpPr txBox="1"/>
          <p:nvPr/>
        </p:nvSpPr>
        <p:spPr>
          <a:xfrm rot="20905286">
            <a:off x="7477788" y="3426390"/>
            <a:ext cx="102657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500" b="1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endParaRPr dirty="0"/>
          </a:p>
        </p:txBody>
      </p:sp>
      <p:sp>
        <p:nvSpPr>
          <p:cNvPr id="158" name="How do we measure Energy Consumption?"/>
          <p:cNvSpPr txBox="1"/>
          <p:nvPr/>
        </p:nvSpPr>
        <p:spPr>
          <a:xfrm>
            <a:off x="967827" y="4808579"/>
            <a:ext cx="11738791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500" b="1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4400" dirty="0"/>
              <a:t>How do we measure Energy Consumption?</a:t>
            </a:r>
          </a:p>
        </p:txBody>
      </p:sp>
      <p:sp>
        <p:nvSpPr>
          <p:cNvPr id="159" name="Problem &amp; Background"/>
          <p:cNvSpPr txBox="1"/>
          <p:nvPr/>
        </p:nvSpPr>
        <p:spPr>
          <a:xfrm>
            <a:off x="967828" y="432783"/>
            <a:ext cx="1225169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8600" b="1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Problem &amp; 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F9DBA0-98FF-8C2D-CE2A-7284B64BD6F0}"/>
              </a:ext>
            </a:extLst>
          </p:cNvPr>
          <p:cNvSpPr txBox="1"/>
          <p:nvPr/>
        </p:nvSpPr>
        <p:spPr>
          <a:xfrm>
            <a:off x="-3268289" y="6163433"/>
            <a:ext cx="12801600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8000" b="1" dirty="0">
                <a:solidFill>
                  <a:schemeClr val="bg2">
                    <a:lumMod val="50000"/>
                  </a:schemeClr>
                </a:solidFill>
              </a:rPr>
              <a:t>Proposal 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0F85F0-A5AC-2D21-5085-DF809C862741}"/>
              </a:ext>
            </a:extLst>
          </p:cNvPr>
          <p:cNvSpPr txBox="1"/>
          <p:nvPr/>
        </p:nvSpPr>
        <p:spPr>
          <a:xfrm>
            <a:off x="8248696" y="8062025"/>
            <a:ext cx="9941652" cy="60119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457200"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lang="en-US" sz="3600" dirty="0"/>
          </a:p>
          <a:p>
            <a:pPr marL="914400" lvl="1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▪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dirty="0" err="1"/>
              <a:t>PoW</a:t>
            </a:r>
            <a:r>
              <a:rPr lang="en-US" sz="3600" dirty="0"/>
              <a:t> –</a:t>
            </a:r>
          </a:p>
          <a:p>
            <a:pPr marL="1371600" lvl="2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dirty="0"/>
              <a:t>Bitcoin (BTC-USD)</a:t>
            </a:r>
          </a:p>
          <a:p>
            <a:pPr marL="1371600" lvl="2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dirty="0"/>
              <a:t>Ethereum (ETH-USD)</a:t>
            </a:r>
          </a:p>
          <a:p>
            <a:pPr algn="l" defTabSz="457200"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lang="en-US" sz="3600" dirty="0"/>
          </a:p>
          <a:p>
            <a:pPr marL="914400" lvl="1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▪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dirty="0" err="1"/>
              <a:t>PoS</a:t>
            </a:r>
            <a:r>
              <a:rPr lang="en-US" sz="3600" dirty="0"/>
              <a:t> –</a:t>
            </a:r>
          </a:p>
          <a:p>
            <a:pPr marL="1371600" lvl="2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dirty="0"/>
              <a:t>Solana (SOL-BTC &amp; ETH)</a:t>
            </a:r>
          </a:p>
          <a:p>
            <a:pPr marL="1371600" lvl="2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dirty="0" err="1"/>
              <a:t>Cardana</a:t>
            </a:r>
            <a:r>
              <a:rPr lang="en-US" sz="3600" dirty="0"/>
              <a:t> (ADA-BTC &amp; ETH)</a:t>
            </a:r>
          </a:p>
          <a:p>
            <a:pPr marL="1371600" lvl="2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dirty="0" err="1"/>
              <a:t>Algorand</a:t>
            </a:r>
            <a:r>
              <a:rPr lang="en-US" sz="3600" dirty="0"/>
              <a:t> (ALGO-BTC &amp;ETH)</a:t>
            </a:r>
          </a:p>
          <a:p>
            <a:pPr marL="1371600" lvl="2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dirty="0" err="1"/>
              <a:t>Tezos</a:t>
            </a:r>
            <a:r>
              <a:rPr lang="en-US" sz="3600" dirty="0"/>
              <a:t> (XTZ-BTC &amp; ETH)</a:t>
            </a:r>
          </a:p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5BF3BD-FEA8-753F-46D1-5E95C6C825F8}"/>
              </a:ext>
            </a:extLst>
          </p:cNvPr>
          <p:cNvSpPr txBox="1"/>
          <p:nvPr/>
        </p:nvSpPr>
        <p:spPr>
          <a:xfrm>
            <a:off x="967827" y="7414996"/>
            <a:ext cx="2368934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Compare POS &amp; POW for energy efficiency and costs associated with energy usage, rank them, offer </a:t>
            </a:r>
          </a:p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 sample port</a:t>
            </a:r>
            <a:r>
              <a:rPr lang="en-US" sz="4000" dirty="0"/>
              <a:t>folio of “</a:t>
            </a:r>
            <a:r>
              <a:rPr lang="en-US" sz="4000" dirty="0" err="1"/>
              <a:t>EcoCrypto</a:t>
            </a:r>
            <a:r>
              <a:rPr lang="en-US" sz="4000" dirty="0"/>
              <a:t>” picks for investors who value the environment &amp; profit!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69441-93CC-3FD3-C799-E9AAE5582C45}"/>
              </a:ext>
            </a:extLst>
          </p:cNvPr>
          <p:cNvSpPr txBox="1"/>
          <p:nvPr/>
        </p:nvSpPr>
        <p:spPr>
          <a:xfrm>
            <a:off x="967827" y="2716450"/>
            <a:ext cx="22742777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Bitcoin has about 45% of the crypto market or 570.252 billion USD</a:t>
            </a:r>
          </a:p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Ethereum has about 20% of the crypto market or 243.536 billion USD</a:t>
            </a:r>
          </a:p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/>
              <a:t>	Together – Both individually consume as much energy as two medium sized countries!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BC43C-91DE-8A55-30A9-73863CAE9101}"/>
              </a:ext>
            </a:extLst>
          </p:cNvPr>
          <p:cNvSpPr txBox="1"/>
          <p:nvPr/>
        </p:nvSpPr>
        <p:spPr>
          <a:xfrm>
            <a:off x="967827" y="5381440"/>
            <a:ext cx="2341617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By Kilowatt/</a:t>
            </a: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Terrawatt</a:t>
            </a:r>
            <a:r>
              <a:rPr lang="en-US" sz="4000" dirty="0" err="1"/>
              <a:t>s</a:t>
            </a:r>
            <a:r>
              <a:rPr lang="en-US" sz="4000" dirty="0"/>
              <a:t> per transaction, carbon emissions &amp; renewable resources like wind/solar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roposal"/>
          <p:cNvSpPr txBox="1">
            <a:spLocks noGrp="1"/>
          </p:cNvSpPr>
          <p:nvPr>
            <p:ph type="title"/>
          </p:nvPr>
        </p:nvSpPr>
        <p:spPr>
          <a:xfrm>
            <a:off x="893135" y="6716848"/>
            <a:ext cx="21971002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lang="en-US" dirty="0"/>
              <a:t>Method</a:t>
            </a:r>
            <a:endParaRPr dirty="0"/>
          </a:p>
        </p:txBody>
      </p:sp>
      <p:sp>
        <p:nvSpPr>
          <p:cNvPr id="162" name="Slide bullet text"/>
          <p:cNvSpPr txBox="1">
            <a:spLocks noGrp="1"/>
          </p:cNvSpPr>
          <p:nvPr>
            <p:ph type="body" idx="1"/>
          </p:nvPr>
        </p:nvSpPr>
        <p:spPr>
          <a:xfrm>
            <a:off x="-3651343" y="16239081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sp>
        <p:nvSpPr>
          <p:cNvPr id="163" name="Hypotheses…"/>
          <p:cNvSpPr txBox="1"/>
          <p:nvPr/>
        </p:nvSpPr>
        <p:spPr>
          <a:xfrm>
            <a:off x="893135" y="1082119"/>
            <a:ext cx="21971002" cy="4657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8500" b="1">
                <a:solidFill>
                  <a:srgbClr val="000000"/>
                </a:solidFill>
              </a:defRPr>
            </a:pPr>
            <a:r>
              <a:rPr dirty="0"/>
              <a:t>Hypotheses</a:t>
            </a:r>
          </a:p>
          <a:p>
            <a:pPr algn="l" defTabSz="457200">
              <a:defRPr sz="3100" b="1">
                <a:solidFill>
                  <a:srgbClr val="000000"/>
                </a:solidFill>
              </a:defRPr>
            </a:pPr>
            <a:endParaRPr dirty="0"/>
          </a:p>
          <a:p>
            <a:pPr algn="l" defTabSz="457200">
              <a:defRPr sz="3100">
                <a:solidFill>
                  <a:srgbClr val="000000"/>
                </a:solidFill>
              </a:defRPr>
            </a:pPr>
            <a:r>
              <a:rPr sz="3600" dirty="0"/>
              <a:t>Proof of Stake cryptocurrencies (no matter their expected use) are more environmentally friendly </a:t>
            </a:r>
          </a:p>
          <a:p>
            <a:pPr algn="l" defTabSz="457200">
              <a:defRPr sz="3100">
                <a:solidFill>
                  <a:srgbClr val="000000"/>
                </a:solidFill>
              </a:defRPr>
            </a:pPr>
            <a:r>
              <a:rPr sz="3600" dirty="0"/>
              <a:t>than non-Proof of Stake cryptocurrencies (specifically comparing Proof of Work cryptocurrencies).</a:t>
            </a:r>
          </a:p>
          <a:p>
            <a:pPr algn="l" defTabSz="457200">
              <a:defRPr sz="3100">
                <a:solidFill>
                  <a:srgbClr val="000000"/>
                </a:solidFill>
              </a:defRPr>
            </a:pPr>
            <a:endParaRPr sz="3600" dirty="0"/>
          </a:p>
          <a:p>
            <a:pPr algn="l" defTabSz="457200">
              <a:defRPr sz="3100">
                <a:solidFill>
                  <a:srgbClr val="000000"/>
                </a:solidFill>
              </a:defRPr>
            </a:pPr>
            <a:r>
              <a:rPr sz="3600" dirty="0"/>
              <a:t>Proof of Work cryptocurrencies outperform Proof of Stake cryptocurrencies in regards to cumulative returns, </a:t>
            </a:r>
          </a:p>
          <a:p>
            <a:pPr algn="l" defTabSz="457200">
              <a:defRPr sz="3100">
                <a:solidFill>
                  <a:srgbClr val="000000"/>
                </a:solidFill>
              </a:defRPr>
            </a:pPr>
            <a:r>
              <a:rPr sz="3600" dirty="0"/>
              <a:t>however Proof of Stake cryptocurrencies are less volatile and less risky. </a:t>
            </a:r>
          </a:p>
        </p:txBody>
      </p:sp>
      <p:sp>
        <p:nvSpPr>
          <p:cNvPr id="164" name="Define and distinguish eco-friendly and non eco-friendly blockchain technologies…"/>
          <p:cNvSpPr txBox="1"/>
          <p:nvPr/>
        </p:nvSpPr>
        <p:spPr>
          <a:xfrm>
            <a:off x="7634332" y="5175547"/>
            <a:ext cx="10265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DC192-36DE-618F-B6C7-A0E67E807AF1}"/>
              </a:ext>
            </a:extLst>
          </p:cNvPr>
          <p:cNvSpPr txBox="1"/>
          <p:nvPr/>
        </p:nvSpPr>
        <p:spPr>
          <a:xfrm>
            <a:off x="893135" y="7029738"/>
            <a:ext cx="22838735" cy="5509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defRPr sz="3000">
                <a:solidFill>
                  <a:srgbClr val="000000"/>
                </a:solidFill>
              </a:defRPr>
            </a:pPr>
            <a:r>
              <a:rPr lang="en-US" sz="3200" dirty="0"/>
              <a:t>Define and distinguish eco-friendly and non eco-friendly blockchain technologies</a:t>
            </a:r>
          </a:p>
          <a:p>
            <a:pPr algn="l">
              <a:defRPr sz="3000">
                <a:solidFill>
                  <a:srgbClr val="000000"/>
                </a:solidFill>
              </a:defRPr>
            </a:pPr>
            <a:endParaRPr lang="en-US" sz="3200" dirty="0"/>
          </a:p>
          <a:p>
            <a:pPr algn="l">
              <a:defRPr sz="3000">
                <a:solidFill>
                  <a:srgbClr val="000000"/>
                </a:solidFill>
              </a:defRPr>
            </a:pPr>
            <a:r>
              <a:rPr lang="en-US" sz="3200" dirty="0"/>
              <a:t>Define </a:t>
            </a:r>
            <a:r>
              <a:rPr lang="en-US" sz="3200" dirty="0" err="1"/>
              <a:t>PoW</a:t>
            </a:r>
            <a:r>
              <a:rPr lang="en-US" sz="3200" dirty="0"/>
              <a:t> and Pos Portfolios</a:t>
            </a:r>
          </a:p>
          <a:p>
            <a:pPr algn="l">
              <a:defRPr sz="3000">
                <a:solidFill>
                  <a:srgbClr val="000000"/>
                </a:solidFill>
              </a:defRPr>
            </a:pPr>
            <a:endParaRPr lang="en-US" sz="3200" dirty="0"/>
          </a:p>
          <a:p>
            <a:pPr algn="l">
              <a:defRPr sz="3000">
                <a:solidFill>
                  <a:srgbClr val="000000"/>
                </a:solidFill>
              </a:defRPr>
            </a:pPr>
            <a:r>
              <a:rPr lang="en-US" sz="3200" dirty="0"/>
              <a:t>Fetch and compile Historical Data</a:t>
            </a:r>
          </a:p>
          <a:p>
            <a:pPr algn="l">
              <a:defRPr sz="3000">
                <a:solidFill>
                  <a:srgbClr val="000000"/>
                </a:solidFill>
              </a:defRPr>
            </a:pPr>
            <a:endParaRPr lang="en-US" sz="3200" dirty="0"/>
          </a:p>
          <a:p>
            <a:pPr algn="l">
              <a:defRPr sz="3000">
                <a:solidFill>
                  <a:srgbClr val="000000"/>
                </a:solidFill>
              </a:defRPr>
            </a:pPr>
            <a:r>
              <a:rPr lang="en-US" sz="3200" dirty="0"/>
              <a:t>Analyze Volatility</a:t>
            </a:r>
          </a:p>
          <a:p>
            <a:pPr algn="l">
              <a:defRPr sz="3000">
                <a:solidFill>
                  <a:srgbClr val="000000"/>
                </a:solidFill>
              </a:defRPr>
            </a:pPr>
            <a:endParaRPr lang="en-US" sz="3200" dirty="0"/>
          </a:p>
          <a:p>
            <a:pPr algn="l">
              <a:defRPr sz="3000">
                <a:solidFill>
                  <a:srgbClr val="000000"/>
                </a:solidFill>
              </a:defRPr>
            </a:pPr>
            <a:r>
              <a:rPr lang="en-US" sz="3200" dirty="0"/>
              <a:t>Analyze Risk</a:t>
            </a:r>
          </a:p>
          <a:p>
            <a:pPr algn="l">
              <a:defRPr sz="3000">
                <a:solidFill>
                  <a:srgbClr val="000000"/>
                </a:solidFill>
              </a:defRPr>
            </a:pPr>
            <a:endParaRPr lang="en-US" sz="3200" dirty="0"/>
          </a:p>
          <a:p>
            <a:pPr algn="l">
              <a:defRPr sz="3000">
                <a:solidFill>
                  <a:srgbClr val="000000"/>
                </a:solidFill>
              </a:defRPr>
            </a:pPr>
            <a:r>
              <a:rPr lang="en-US" sz="3200" dirty="0"/>
              <a:t>Monte-Carlo Simulation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Energy &amp; Efficiency Data Compiled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Energy &amp; Efficiency Data Compiled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DB3982-1085-DDB9-3DCF-AE563069C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065" y="2512664"/>
            <a:ext cx="21754213" cy="1148320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Data Collected &amp; Explored via Coinbase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dirty="0"/>
              <a:t>Data Collected &amp; Explored via Coinbase</a:t>
            </a:r>
          </a:p>
        </p:txBody>
      </p:sp>
      <p:sp>
        <p:nvSpPr>
          <p:cNvPr id="167" name="Slide bullet text"/>
          <p:cNvSpPr txBox="1">
            <a:spLocks noGrp="1"/>
          </p:cNvSpPr>
          <p:nvPr>
            <p:ph type="body" idx="1"/>
          </p:nvPr>
        </p:nvSpPr>
        <p:spPr>
          <a:xfrm>
            <a:off x="2652004" y="16239081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168" name="Screen Shot 2022-05-23 at 10.10.39 PM.png" descr="Screen Shot 2022-05-23 at 10.10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55" y="4805916"/>
            <a:ext cx="8997376" cy="4980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Screen Shot 2022-05-23 at 10.10.58 PM.png" descr="Screen Shot 2022-05-23 at 10.10.5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691" y="2254102"/>
            <a:ext cx="15611309" cy="11461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CF5F70-4B0B-6B6D-89EA-F7EF4CB9DB2F}"/>
              </a:ext>
            </a:extLst>
          </p:cNvPr>
          <p:cNvSpPr txBox="1"/>
          <p:nvPr/>
        </p:nvSpPr>
        <p:spPr>
          <a:xfrm>
            <a:off x="1440710" y="439020"/>
            <a:ext cx="18527233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8000" b="1" dirty="0">
                <a:solidFill>
                  <a:schemeClr val="bg2">
                    <a:lumMod val="50000"/>
                  </a:schemeClr>
                </a:solidFill>
              </a:rPr>
              <a:t>Data sets &amp; Data frames utilized</a:t>
            </a:r>
          </a:p>
        </p:txBody>
      </p:sp>
      <p:pic>
        <p:nvPicPr>
          <p:cNvPr id="11" name="Picture 10" descr="Graphical user interface, text, application, chat or text message, email&#10;&#10;Description automatically generated">
            <a:extLst>
              <a:ext uri="{FF2B5EF4-FFF2-40B4-BE49-F238E27FC236}">
                <a16:creationId xmlns:a16="http://schemas.microsoft.com/office/drawing/2014/main" id="{B077F827-0ACE-E1CC-E862-203839AF3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10" y="1801655"/>
            <a:ext cx="16060481" cy="5930159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A3D0BA-072F-FC12-E812-CD59B3632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10" y="7958427"/>
            <a:ext cx="7363048" cy="5757573"/>
          </a:xfrm>
          <a:prstGeom prst="rect">
            <a:avLst/>
          </a:prstGeom>
        </p:spPr>
      </p:pic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F9449BF-E0F2-9C5C-3EF6-C4E1790E2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539" y="7958427"/>
            <a:ext cx="14144176" cy="575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5464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27885C6-B776-A7C8-7212-ABCCA441B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610" y="229429"/>
            <a:ext cx="14361904" cy="132571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92978B-14BF-C5FC-FC9E-5D073E74EDDC}"/>
              </a:ext>
            </a:extLst>
          </p:cNvPr>
          <p:cNvSpPr txBox="1"/>
          <p:nvPr/>
        </p:nvSpPr>
        <p:spPr>
          <a:xfrm>
            <a:off x="808074" y="736874"/>
            <a:ext cx="6273210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Analyzin</a:t>
            </a:r>
            <a:r>
              <a:rPr lang="en-US" sz="8000" dirty="0"/>
              <a:t>g Efficiency in </a:t>
            </a:r>
            <a:r>
              <a:rPr lang="en-US" sz="8000" dirty="0" err="1"/>
              <a:t>EcoCryptos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293457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erformance &amp; Volatility"/>
          <p:cNvSpPr txBox="1">
            <a:spLocks noGrp="1"/>
          </p:cNvSpPr>
          <p:nvPr>
            <p:ph type="title"/>
          </p:nvPr>
        </p:nvSpPr>
        <p:spPr>
          <a:xfrm>
            <a:off x="1206500" y="526574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Performance &amp; Volatility</a:t>
            </a:r>
          </a:p>
        </p:txBody>
      </p:sp>
      <p:sp>
        <p:nvSpPr>
          <p:cNvPr id="184" name="Slide bullet text"/>
          <p:cNvSpPr txBox="1">
            <a:spLocks noGrp="1"/>
          </p:cNvSpPr>
          <p:nvPr>
            <p:ph type="body" idx="1"/>
          </p:nvPr>
        </p:nvSpPr>
        <p:spPr>
          <a:xfrm>
            <a:off x="1727829" y="16310171"/>
            <a:ext cx="21971002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185" name="Screen Shot 2022-05-23 at 10.19.46 PM.png" descr="Screen Shot 2022-05-23 at 10.19.4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52" y="1908757"/>
            <a:ext cx="17278569" cy="114245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Volatility Cont."/>
          <p:cNvSpPr txBox="1">
            <a:spLocks noGrp="1"/>
          </p:cNvSpPr>
          <p:nvPr>
            <p:ph type="title"/>
          </p:nvPr>
        </p:nvSpPr>
        <p:spPr>
          <a:xfrm>
            <a:off x="1012976" y="554221"/>
            <a:ext cx="21971002" cy="1433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pc="-200"/>
            </a:lvl1pPr>
          </a:lstStyle>
          <a:p>
            <a:r>
              <a:rPr sz="8000" dirty="0"/>
              <a:t>Volatilit</a:t>
            </a:r>
            <a:r>
              <a:rPr lang="en-US" sz="8000" dirty="0"/>
              <a:t>y</a:t>
            </a:r>
            <a:r>
              <a:rPr sz="8000" dirty="0"/>
              <a:t> Cont.</a:t>
            </a:r>
          </a:p>
        </p:txBody>
      </p:sp>
      <p:sp>
        <p:nvSpPr>
          <p:cNvPr id="188" name="\"/>
          <p:cNvSpPr txBox="1">
            <a:spLocks noGrp="1"/>
          </p:cNvSpPr>
          <p:nvPr>
            <p:ph type="body" idx="1"/>
          </p:nvPr>
        </p:nvSpPr>
        <p:spPr>
          <a:xfrm>
            <a:off x="2841578" y="16073203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lvl1pPr>
          </a:lstStyle>
          <a:p>
            <a:r>
              <a:t>\</a:t>
            </a:r>
          </a:p>
        </p:txBody>
      </p:sp>
      <p:pic>
        <p:nvPicPr>
          <p:cNvPr id="189" name="Screen Shot 2022-05-23 at 10.20.43 PM.png" descr="Screen Shot 2022-05-23 at 10.20.4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662" y="1617839"/>
            <a:ext cx="18496571" cy="52475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C18998-E75A-1D41-3304-75EC1A30ECDB}"/>
              </a:ext>
            </a:extLst>
          </p:cNvPr>
          <p:cNvSpPr txBox="1"/>
          <p:nvPr/>
        </p:nvSpPr>
        <p:spPr>
          <a:xfrm>
            <a:off x="-170121" y="6858000"/>
            <a:ext cx="8187071" cy="37856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8000" b="1" dirty="0" err="1">
                <a:solidFill>
                  <a:schemeClr val="bg2">
                    <a:lumMod val="50000"/>
                  </a:schemeClr>
                </a:solidFill>
              </a:rPr>
              <a:t>PoW</a:t>
            </a:r>
            <a:r>
              <a:rPr lang="en-US" sz="8000" b="1" dirty="0">
                <a:solidFill>
                  <a:schemeClr val="bg2">
                    <a:lumMod val="50000"/>
                  </a:schemeClr>
                </a:solidFill>
              </a:rPr>
              <a:t> vs. </a:t>
            </a:r>
            <a:r>
              <a:rPr lang="en-US" sz="8000" b="1" dirty="0" err="1">
                <a:solidFill>
                  <a:schemeClr val="bg2">
                    <a:lumMod val="50000"/>
                  </a:schemeClr>
                </a:solidFill>
              </a:rPr>
              <a:t>PoS</a:t>
            </a:r>
            <a:r>
              <a:rPr lang="en-US" sz="8000" b="1" dirty="0">
                <a:solidFill>
                  <a:schemeClr val="bg2">
                    <a:lumMod val="50000"/>
                  </a:schemeClr>
                </a:solidFill>
              </a:rPr>
              <a:t> Trade Volume Comparisons</a:t>
            </a:r>
          </a:p>
        </p:txBody>
      </p:sp>
      <p:pic>
        <p:nvPicPr>
          <p:cNvPr id="6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40C7365-EBC2-DA55-61CC-1B0E4F835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525" y="6395919"/>
            <a:ext cx="13248167" cy="733957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470</Words>
  <Application>Microsoft Office PowerPoint</Application>
  <PresentationFormat>Custom</PresentationFormat>
  <Paragraphs>67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Helvetica</vt:lpstr>
      <vt:lpstr>Helvetica Neue</vt:lpstr>
      <vt:lpstr>Helvetica Neue Medium</vt:lpstr>
      <vt:lpstr>Times Roman</vt:lpstr>
      <vt:lpstr>21_BasicWhite</vt:lpstr>
      <vt:lpstr>Cryptocurrency for Energy Conscious Investors</vt:lpstr>
      <vt:lpstr>Eco-Conscious Crypto? </vt:lpstr>
      <vt:lpstr>Method</vt:lpstr>
      <vt:lpstr>Energy &amp; Efficiency Data Compiled </vt:lpstr>
      <vt:lpstr>Data Collected &amp; Explored via Coinbase</vt:lpstr>
      <vt:lpstr>PowerPoint Presentation</vt:lpstr>
      <vt:lpstr>PowerPoint Presentation</vt:lpstr>
      <vt:lpstr>Performance &amp; Volatility</vt:lpstr>
      <vt:lpstr>Volatility Cont.</vt:lpstr>
      <vt:lpstr>Risk Analysis</vt:lpstr>
      <vt:lpstr>Risk Cont.</vt:lpstr>
      <vt:lpstr>Volatility Comparison</vt:lpstr>
      <vt:lpstr>Cumulative Returns</vt:lpstr>
      <vt:lpstr>Monte Carlo Simulation</vt:lpstr>
      <vt:lpstr>PowerPoint Presentation</vt:lpstr>
      <vt:lpstr>20 Mineable Cryptocurrencies</vt:lpstr>
      <vt:lpstr>Conclusions</vt:lpstr>
      <vt:lpstr>Recommendations &amp; Future Research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Cryptocurrency for Energy Conscious Investors</dc:title>
  <cp:lastModifiedBy>Julia Harrison</cp:lastModifiedBy>
  <cp:revision>13</cp:revision>
  <dcterms:modified xsi:type="dcterms:W3CDTF">2022-05-24T18:55:11Z</dcterms:modified>
</cp:coreProperties>
</file>